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Demand</c:v>
                </c:pt>
              </c:strCache>
            </c:strRef>
          </c:tx>
          <c:spPr>
            <a:solidFill>
              <a:srgbClr val="065A82"/>
            </a:solidFill>
            <a:ln w="38100" cap="flat">
              <a:solidFill>
                <a:srgbClr val="065A8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065A82"/>
              </a:solidFill>
              <a:ln w="9525" cap="flat">
                <a:solidFill>
                  <a:srgbClr val="065A8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FY18</c:v>
                  </c:pt>
                  <c:pt idx="1">
                    <c:v>FY20</c:v>
                  </c:pt>
                  <c:pt idx="2">
                    <c:v>FY22</c:v>
                  </c:pt>
                  <c:pt idx="3">
                    <c:v>FY24</c:v>
                  </c:pt>
                  <c:pt idx="4">
                    <c:v>FY26E</c:v>
                  </c:pt>
                  <c:pt idx="5">
                    <c:v>FY28E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100</c:v>
                </c:pt>
                <c:pt idx="1">
                  <c:v>114</c:v>
                </c:pt>
                <c:pt idx="2">
                  <c:v>128</c:v>
                </c:pt>
                <c:pt idx="3">
                  <c:v>142</c:v>
                </c:pt>
                <c:pt idx="4">
                  <c:v>158</c:v>
                </c:pt>
                <c:pt idx="5">
                  <c:v>175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Domestic production</c:v>
                </c:pt>
              </c:strCache>
            </c:strRef>
          </c:tx>
          <c:spPr>
            <a:solidFill>
              <a:srgbClr val="F2A413"/>
            </a:solidFill>
            <a:ln w="38100" cap="flat">
              <a:solidFill>
                <a:srgbClr val="F2A413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2A413"/>
              </a:solidFill>
              <a:ln w="9525" cap="flat">
                <a:solidFill>
                  <a:srgbClr val="F2A413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FY18</c:v>
                  </c:pt>
                  <c:pt idx="1">
                    <c:v>FY20</c:v>
                  </c:pt>
                  <c:pt idx="2">
                    <c:v>FY22</c:v>
                  </c:pt>
                  <c:pt idx="3">
                    <c:v>FY24</c:v>
                  </c:pt>
                  <c:pt idx="4">
                    <c:v>FY26E</c:v>
                  </c:pt>
                  <c:pt idx="5">
                    <c:v>FY28E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62</c:v>
                </c:pt>
                <c:pt idx="1">
                  <c:v>66</c:v>
                </c:pt>
                <c:pt idx="2">
                  <c:v>69</c:v>
                </c:pt>
                <c:pt idx="3">
                  <c:v>72</c:v>
                </c:pt>
                <c:pt idx="4">
                  <c:v>75</c:v>
                </c:pt>
                <c:pt idx="5">
                  <c:v>78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CE6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065A8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2203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FY22</c:v>
                  </c:pt>
                  <c:pt idx="1">
                    <c:v>FY23</c:v>
                  </c:pt>
                  <c:pt idx="2">
                    <c:v>FY24</c:v>
                  </c:pt>
                  <c:pt idx="3">
                    <c:v>FY25E</c:v>
                  </c:pt>
                  <c:pt idx="4">
                    <c:v>FY26E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118</c:v>
                </c:pt>
                <c:pt idx="2">
                  <c:v>132</c:v>
                </c:pt>
                <c:pt idx="3">
                  <c:v>149</c:v>
                </c:pt>
                <c:pt idx="4">
                  <c:v>168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2203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end</c:v>
                </c:pt>
              </c:strCache>
            </c:strRef>
          </c:tx>
          <c:spPr>
            <a:solidFill>
              <a:srgbClr val="CADCF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Logistics EBITDA</c:v>
                  </c:pt>
                  <c:pt idx="1">
                    <c:v>Group EBITDA</c:v>
                  </c:pt>
                  <c:pt idx="2">
                    <c:v>ROCE</c:v>
                  </c:pt>
                  <c:pt idx="3">
                    <c:v>ROE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20</c:v>
                </c:pt>
                <c:pt idx="2">
                  <c:v>15</c:v>
                </c:pt>
                <c:pt idx="3">
                  <c:v>14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end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Logistics EBITDA</c:v>
                  </c:pt>
                  <c:pt idx="1">
                    <c:v>Group EBITDA</c:v>
                  </c:pt>
                  <c:pt idx="2">
                    <c:v>ROCE</c:v>
                  </c:pt>
                  <c:pt idx="3">
                    <c:v>ROE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25</c:v>
                </c:pt>
                <c:pt idx="2">
                  <c:v>20</c:v>
                </c:pt>
                <c:pt idx="3">
                  <c:v>18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DCE6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image" Target="../media/image-3-1.png"/><Relationship Id="rId3" Type="http://schemas.openxmlformats.org/officeDocument/2006/relationships/image" Target="../media/image-3-2.png"/><Relationship Id="rId4" Type="http://schemas.openxmlformats.org/officeDocument/2006/relationships/image" Target="../media/image-3-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chart" Target="/ppt/charts/chart3.xml"/><Relationship Id="rId3" Type="http://schemas.openxmlformats.org/officeDocument/2006/relationships/image" Target="../media/image-6-1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91840"/>
            <a:ext cx="12191695" cy="3566160"/>
          </a:xfrm>
          <a:prstGeom prst="rect">
            <a:avLst/>
          </a:prstGeom>
          <a:solidFill>
            <a:srgbClr val="065A82">
              <a:alpha val="7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754880"/>
            <a:ext cx="12191695" cy="2103120"/>
          </a:xfrm>
          <a:prstGeom prst="rect">
            <a:avLst/>
          </a:prstGeom>
          <a:solidFill>
            <a:srgbClr val="1C7293">
              <a:alpha val="6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778240" y="-1463040"/>
            <a:ext cx="4937760" cy="4937760"/>
          </a:xfrm>
          <a:prstGeom prst="ellipse">
            <a:avLst/>
          </a:prstGeom>
          <a:solidFill>
            <a:srgbClr val="1C7293">
              <a:alpha val="22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0" y="3291840"/>
            <a:ext cx="3840480" cy="3840480"/>
          </a:xfrm>
          <a:prstGeom prst="ellipse">
            <a:avLst/>
          </a:prstGeom>
          <a:solidFill>
            <a:srgbClr val="065A82">
              <a:alpha val="3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640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9601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spc="300" kern="0" dirty="0">
                <a:solidFill>
                  <a:srgbClr val="9F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EQUITY RESEARCH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Aegis Logistics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640080" y="3108960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largest private LPG import &amp; terminal operator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640080" y="37490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7D6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investment thesis on contracted infrastructure compounding with India's energy demand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40080" y="4892040"/>
            <a:ext cx="2743200" cy="868680"/>
          </a:xfrm>
          <a:prstGeom prst="roundRect">
            <a:avLst>
              <a:gd name="adj" fmla="val 10526"/>
            </a:avLst>
          </a:prstGeom>
          <a:solidFill>
            <a:srgbClr val="F2A413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4892040"/>
            <a:ext cx="2743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95000"/>
              </a:lnSpc>
              <a:buNone/>
            </a:pPr>
            <a:r>
              <a:rPr lang="en-US" sz="900" b="1" spc="200" kern="0" dirty="0">
                <a:solidFill>
                  <a:srgbClr val="3A2A0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
</a:t>
            </a:r>
            <a:pPr algn="ctr" indent="0" marL="0">
              <a:lnSpc>
                <a:spcPct val="95000"/>
              </a:lnSpc>
              <a:buNone/>
            </a:pPr>
            <a:r>
              <a:rPr lang="en-US" sz="2600" b="1" dirty="0">
                <a:solidFill>
                  <a:srgbClr val="3A2A0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57600" y="5120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· Coverage initiation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40080" y="6355080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research piece · Figures are indicative ranges — verify against latest annual report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 &amp; recommendation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603504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60120" y="1783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thesis in one line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60120" y="219456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Aegis owns scarce, hard-to-replicate LPG import terminals at India's busiest ports — toll-like infrastructure that compounds as the country's LPG consumption keeps outrunning domestic production.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60120" y="3246120"/>
            <a:ext cx="365760" cy="365760"/>
          </a:xfrm>
          <a:prstGeom prst="ellipse">
            <a:avLst/>
          </a:prstGeom>
          <a:solidFill>
            <a:srgbClr val="2E8B6E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902" y="3333902"/>
            <a:ext cx="190195" cy="19019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63040" y="3200400"/>
            <a:ext cx="5074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demand  —  </a:t>
            </a:r>
            <a:pPr indent="0" marL="0">
              <a:lnSpc>
                <a:spcPct val="98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LPG demand growth + rising import dependence drives multi-year terminal throughput.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960120" y="3904488"/>
            <a:ext cx="365760" cy="365760"/>
          </a:xfrm>
          <a:prstGeom prst="ellipse">
            <a:avLst/>
          </a:prstGeom>
          <a:solidFill>
            <a:srgbClr val="2E8B6E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902" y="3992270"/>
            <a:ext cx="190195" cy="190195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463040" y="3858768"/>
            <a:ext cx="5074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Asset-backed moat  —  </a:t>
            </a:r>
            <a:pPr indent="0" marL="0">
              <a:lnSpc>
                <a:spcPct val="98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Coastal terminal capacity + port access + contracted volumes = high replacement-cost barriers.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960120" y="4562856"/>
            <a:ext cx="365760" cy="365760"/>
          </a:xfrm>
          <a:prstGeom prst="ellipse">
            <a:avLst/>
          </a:prstGeom>
          <a:solidFill>
            <a:srgbClr val="2E8B6E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902" y="4650638"/>
            <a:ext cx="190195" cy="19019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63040" y="4517136"/>
            <a:ext cx="5074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Capital-light economics  —  </a:t>
            </a:r>
            <a:pPr indent="0" marL="0">
              <a:lnSpc>
                <a:spcPct val="98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segment earns stable, fee-based margins with strong returns on capital.</a:t>
            </a:r>
            <a:endParaRPr lang="en-US" sz="1150" dirty="0"/>
          </a:p>
        </p:txBody>
      </p:sp>
      <p:sp>
        <p:nvSpPr>
          <p:cNvPr id="16" name="Shape 11"/>
          <p:cNvSpPr/>
          <p:nvPr/>
        </p:nvSpPr>
        <p:spPr>
          <a:xfrm>
            <a:off x="960120" y="5221224"/>
            <a:ext cx="365760" cy="365760"/>
          </a:xfrm>
          <a:prstGeom prst="ellipse">
            <a:avLst/>
          </a:prstGeom>
          <a:solidFill>
            <a:srgbClr val="2E8B6E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902" y="5309006"/>
            <a:ext cx="190195" cy="19019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463040" y="5175504"/>
            <a:ext cx="5074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Optionality  —  </a:t>
            </a:r>
            <a:pPr indent="0" marL="0">
              <a:lnSpc>
                <a:spcPct val="98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expansions, clean-fuel pivot, and distribution scale-up extend the runway.</a:t>
            </a:r>
            <a:endParaRPr lang="en-US" sz="1150" dirty="0"/>
          </a:p>
        </p:txBody>
      </p:sp>
      <p:sp>
        <p:nvSpPr>
          <p:cNvPr id="19" name="Shape 13"/>
          <p:cNvSpPr/>
          <p:nvPr/>
        </p:nvSpPr>
        <p:spPr>
          <a:xfrm>
            <a:off x="7040880" y="1554480"/>
            <a:ext cx="4526280" cy="1554480"/>
          </a:xfrm>
          <a:prstGeom prst="roundRect">
            <a:avLst>
              <a:gd name="adj" fmla="val 4706"/>
            </a:avLst>
          </a:prstGeom>
          <a:solidFill>
            <a:srgbClr val="21295C"/>
          </a:solidFill>
          <a:ln/>
        </p:spPr>
      </p:sp>
      <p:sp>
        <p:nvSpPr>
          <p:cNvPr id="20" name="Text 14"/>
          <p:cNvSpPr/>
          <p:nvPr/>
        </p:nvSpPr>
        <p:spPr>
          <a:xfrm>
            <a:off x="7269480" y="173736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RATING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7269480" y="196596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BUY</a:t>
            </a:r>
            <a:endParaRPr lang="en-US" sz="4400" dirty="0"/>
          </a:p>
        </p:txBody>
      </p:sp>
      <p:sp>
        <p:nvSpPr>
          <p:cNvPr id="22" name="Text 16"/>
          <p:cNvSpPr/>
          <p:nvPr/>
        </p:nvSpPr>
        <p:spPr>
          <a:xfrm>
            <a:off x="9509760" y="187452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Stance  </a:t>
            </a:r>
            <a:pPr indent="0" marL="0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Constructive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  </a:t>
            </a:r>
            <a:pPr indent="0" marL="0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years</a:t>
            </a:r>
            <a:endParaRPr lang="en-US" sz="1200" dirty="0"/>
          </a:p>
        </p:txBody>
      </p:sp>
      <p:sp>
        <p:nvSpPr>
          <p:cNvPr id="23" name="Shape 17"/>
          <p:cNvSpPr/>
          <p:nvPr/>
        </p:nvSpPr>
        <p:spPr>
          <a:xfrm>
            <a:off x="7040880" y="3310128"/>
            <a:ext cx="21488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7040880" y="3310128"/>
            <a:ext cx="73152" cy="132588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5" name="Text 19"/>
          <p:cNvSpPr/>
          <p:nvPr/>
        </p:nvSpPr>
        <p:spPr>
          <a:xfrm>
            <a:off x="7205472" y="3401568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2600" dirty="0"/>
          </a:p>
        </p:txBody>
      </p:sp>
      <p:sp>
        <p:nvSpPr>
          <p:cNvPr id="26" name="Text 20"/>
          <p:cNvSpPr/>
          <p:nvPr/>
        </p:nvSpPr>
        <p:spPr>
          <a:xfrm>
            <a:off x="7205472" y="3950208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LPG</a:t>
            </a:r>
            <a:endParaRPr lang="en-US" sz="105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 operator</a:t>
            </a:r>
            <a:endParaRPr lang="en-US" sz="1050" dirty="0"/>
          </a:p>
        </p:txBody>
      </p:sp>
      <p:sp>
        <p:nvSpPr>
          <p:cNvPr id="27" name="Shape 21"/>
          <p:cNvSpPr/>
          <p:nvPr/>
        </p:nvSpPr>
        <p:spPr>
          <a:xfrm>
            <a:off x="9372600" y="3310128"/>
            <a:ext cx="21488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9372600" y="3310128"/>
            <a:ext cx="73152" cy="13258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9" name="Text 23"/>
          <p:cNvSpPr/>
          <p:nvPr/>
        </p:nvSpPr>
        <p:spPr>
          <a:xfrm>
            <a:off x="9537192" y="3401568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~90%</a:t>
            </a:r>
            <a:endParaRPr lang="en-US" sz="2600" dirty="0"/>
          </a:p>
        </p:txBody>
      </p:sp>
      <p:sp>
        <p:nvSpPr>
          <p:cNvPr id="30" name="Text 24"/>
          <p:cNvSpPr/>
          <p:nvPr/>
        </p:nvSpPr>
        <p:spPr>
          <a:xfrm>
            <a:off x="9537192" y="3950208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LPG demand</a:t>
            </a:r>
            <a:endParaRPr lang="en-US" sz="105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 via imports*</a:t>
            </a:r>
            <a:endParaRPr lang="en-US" sz="1050" dirty="0"/>
          </a:p>
        </p:txBody>
      </p:sp>
      <p:sp>
        <p:nvSpPr>
          <p:cNvPr id="31" name="Shape 25"/>
          <p:cNvSpPr/>
          <p:nvPr/>
        </p:nvSpPr>
        <p:spPr>
          <a:xfrm>
            <a:off x="11704320" y="3310128"/>
            <a:ext cx="21488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32" name="Shape 26"/>
          <p:cNvSpPr/>
          <p:nvPr/>
        </p:nvSpPr>
        <p:spPr>
          <a:xfrm>
            <a:off x="11704320" y="3310128"/>
            <a:ext cx="73152" cy="1325880"/>
          </a:xfrm>
          <a:prstGeom prst="rect">
            <a:avLst/>
          </a:prstGeom>
          <a:solidFill>
            <a:srgbClr val="2E8B6E"/>
          </a:solidFill>
          <a:ln/>
        </p:spPr>
      </p:sp>
      <p:sp>
        <p:nvSpPr>
          <p:cNvPr id="33" name="Text 27"/>
          <p:cNvSpPr/>
          <p:nvPr/>
        </p:nvSpPr>
        <p:spPr>
          <a:xfrm>
            <a:off x="11868912" y="3401568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E8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20–25%</a:t>
            </a:r>
            <a:endParaRPr lang="en-US" sz="2600" dirty="0"/>
          </a:p>
        </p:txBody>
      </p:sp>
      <p:sp>
        <p:nvSpPr>
          <p:cNvPr id="34" name="Text 28"/>
          <p:cNvSpPr/>
          <p:nvPr/>
        </p:nvSpPr>
        <p:spPr>
          <a:xfrm>
            <a:off x="11868912" y="3950208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segment</a:t>
            </a:r>
            <a:endParaRPr lang="en-US" sz="105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 margin*</a:t>
            </a:r>
            <a:endParaRPr lang="en-US" sz="1050" dirty="0"/>
          </a:p>
        </p:txBody>
      </p:sp>
      <p:sp>
        <p:nvSpPr>
          <p:cNvPr id="35" name="Shape 29"/>
          <p:cNvSpPr/>
          <p:nvPr/>
        </p:nvSpPr>
        <p:spPr>
          <a:xfrm>
            <a:off x="14036040" y="3310128"/>
            <a:ext cx="214884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36" name="Shape 30"/>
          <p:cNvSpPr/>
          <p:nvPr/>
        </p:nvSpPr>
        <p:spPr>
          <a:xfrm>
            <a:off x="14036040" y="3310128"/>
            <a:ext cx="73152" cy="1325880"/>
          </a:xfrm>
          <a:prstGeom prst="rect">
            <a:avLst/>
          </a:prstGeom>
          <a:solidFill>
            <a:srgbClr val="F2A413"/>
          </a:solidFill>
          <a:ln/>
        </p:spPr>
      </p:sp>
      <p:sp>
        <p:nvSpPr>
          <p:cNvPr id="37" name="Text 31"/>
          <p:cNvSpPr/>
          <p:nvPr/>
        </p:nvSpPr>
        <p:spPr>
          <a:xfrm>
            <a:off x="14200632" y="3401568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A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15%+</a:t>
            </a:r>
            <a:endParaRPr lang="en-US" sz="2600" dirty="0"/>
          </a:p>
        </p:txBody>
      </p:sp>
      <p:sp>
        <p:nvSpPr>
          <p:cNvPr id="38" name="Text 32"/>
          <p:cNvSpPr/>
          <p:nvPr/>
        </p:nvSpPr>
        <p:spPr>
          <a:xfrm>
            <a:off x="14200632" y="3950208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</a:t>
            </a:r>
            <a:endParaRPr lang="en-US" sz="105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ROCE band*</a:t>
            </a:r>
            <a:endParaRPr lang="en-US" sz="1050" dirty="0"/>
          </a:p>
        </p:txBody>
      </p:sp>
      <p:sp>
        <p:nvSpPr>
          <p:cNvPr id="39" name="Text 33"/>
          <p:cNvSpPr/>
          <p:nvPr/>
        </p:nvSpPr>
        <p:spPr>
          <a:xfrm>
            <a:off x="7040880" y="4800600"/>
            <a:ext cx="4526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i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line: a scarce-asset infrastructure compounder leveraged to a structural Indian energy theme — initiate at BUY.</a:t>
            </a:r>
            <a:endParaRPr lang="en-US" sz="1250" dirty="0"/>
          </a:p>
        </p:txBody>
      </p:sp>
      <p:sp>
        <p:nvSpPr>
          <p:cNvPr id="40" name="Text 34"/>
          <p:cNvSpPr/>
          <p:nvPr/>
        </p:nvSpPr>
        <p:spPr>
          <a:xfrm>
            <a:off x="7040880" y="5806440"/>
            <a:ext cx="4526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*Illustrative / indicative figures.</a:t>
            </a:r>
            <a:endParaRPr lang="en-US" sz="850" dirty="0"/>
          </a:p>
        </p:txBody>
      </p:sp>
      <p:sp>
        <p:nvSpPr>
          <p:cNvPr id="41" name="Text 35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42" name="Text 36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   |   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Industry sizing — India's LPG import infrastructure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481328"/>
            <a:ext cx="1091153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is structurally outpacing domestic production — the gap is filled by imports landing through coastal terminals.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5943600" cy="3977640"/>
          </a:xfrm>
          <a:prstGeom prst="roundRect">
            <a:avLst>
              <a:gd name="adj" fmla="val 1839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2402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LPG demand vs. domestic production (index)</a:t>
            </a:r>
            <a:endParaRPr lang="en-US" sz="12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822960" y="2606040"/>
          <a:ext cx="5577840" cy="3246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Shape 5"/>
          <p:cNvSpPr/>
          <p:nvPr/>
        </p:nvSpPr>
        <p:spPr>
          <a:xfrm>
            <a:off x="6949440" y="2057400"/>
            <a:ext cx="46177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178040" y="2304288"/>
            <a:ext cx="566928" cy="566928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4103" y="2440351"/>
            <a:ext cx="294803" cy="29480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909560" y="224028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Clean-cooking backbone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7909560" y="2560320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LPG remains India's dominant household cooking fuel, with penetration still climbing across rural districts.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949440" y="3410712"/>
            <a:ext cx="46177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7178040" y="3657600"/>
            <a:ext cx="566928" cy="566928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4103" y="3793663"/>
            <a:ext cx="294803" cy="294803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909560" y="3593592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Rising import dependence</a:t>
            </a:r>
            <a:endParaRPr lang="en-US" sz="1350" dirty="0"/>
          </a:p>
        </p:txBody>
      </p:sp>
      <p:sp>
        <p:nvSpPr>
          <p:cNvPr id="17" name="Text 12"/>
          <p:cNvSpPr/>
          <p:nvPr/>
        </p:nvSpPr>
        <p:spPr>
          <a:xfrm>
            <a:off x="7909560" y="3913632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Domestic output covers only part of demand; the structural shortfall (~90% of incremental needs*) is imported.</a:t>
            </a:r>
            <a:endParaRPr lang="en-US" sz="1050" dirty="0"/>
          </a:p>
        </p:txBody>
      </p:sp>
      <p:sp>
        <p:nvSpPr>
          <p:cNvPr id="18" name="Shape 13"/>
          <p:cNvSpPr/>
          <p:nvPr/>
        </p:nvSpPr>
        <p:spPr>
          <a:xfrm>
            <a:off x="6949440" y="4764024"/>
            <a:ext cx="461772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7178040" y="5010912"/>
            <a:ext cx="566928" cy="566928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4103" y="5146975"/>
            <a:ext cx="294803" cy="294803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909560" y="4946904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Coastal terminals are the gateway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7909560" y="5266944"/>
            <a:ext cx="3520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Imported LPG must transit through deep-water terminal infrastructure — the choke point Aegis controls.</a:t>
            </a:r>
            <a:endParaRPr lang="en-US" sz="1050" dirty="0"/>
          </a:p>
        </p:txBody>
      </p:sp>
      <p:sp>
        <p:nvSpPr>
          <p:cNvPr id="23" name="Text 17"/>
          <p:cNvSpPr/>
          <p:nvPr/>
        </p:nvSpPr>
        <p:spPr>
          <a:xfrm>
            <a:off x="6949440" y="6135624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*Illustrative — directional, verify against latest official energy statistics.</a:t>
            </a:r>
            <a:endParaRPr lang="en-US" sz="850" dirty="0"/>
          </a:p>
        </p:txBody>
      </p:sp>
      <p:sp>
        <p:nvSpPr>
          <p:cNvPr id="24" name="Text 18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25" name="Text 19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sizing   |   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 — import, store, throughput, distribute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value chain: a fee earned at every stage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2542032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965960"/>
            <a:ext cx="2542032" cy="7315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2194560"/>
            <a:ext cx="548640" cy="548640"/>
          </a:xfrm>
          <a:prstGeom prst="ellipse">
            <a:avLst/>
          </a:prstGeom>
          <a:solidFill>
            <a:srgbClr val="065A82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354" y="2326234"/>
            <a:ext cx="285293" cy="285293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404872" y="21488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868680" y="2834640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 &amp; import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68680" y="3154680"/>
            <a:ext cx="21305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 LPG globally; vessels berth at deep-water ports.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218688" y="2788920"/>
            <a:ext cx="201168" cy="201168"/>
          </a:xfrm>
          <a:prstGeom prst="rtTriangle">
            <a:avLst/>
          </a:prstGeom>
          <a:solidFill>
            <a:srgbClr val="F2A413"/>
          </a:solidFill>
          <a:ln/>
        </p:spPr>
      </p:sp>
      <p:sp>
        <p:nvSpPr>
          <p:cNvPr id="13" name="Shape 10"/>
          <p:cNvSpPr/>
          <p:nvPr/>
        </p:nvSpPr>
        <p:spPr>
          <a:xfrm>
            <a:off x="3474720" y="1965960"/>
            <a:ext cx="2542032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474720" y="1965960"/>
            <a:ext cx="2542032" cy="7315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5" name="Shape 12"/>
          <p:cNvSpPr/>
          <p:nvPr/>
        </p:nvSpPr>
        <p:spPr>
          <a:xfrm>
            <a:off x="3703320" y="2194560"/>
            <a:ext cx="548640" cy="548640"/>
          </a:xfrm>
          <a:prstGeom prst="ellipse">
            <a:avLst/>
          </a:prstGeom>
          <a:solidFill>
            <a:srgbClr val="065A82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994" y="2326234"/>
            <a:ext cx="285293" cy="285293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239512" y="21488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8" name="Text 14"/>
          <p:cNvSpPr/>
          <p:nvPr/>
        </p:nvSpPr>
        <p:spPr>
          <a:xfrm>
            <a:off x="3703320" y="2834640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Store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3703320" y="3154680"/>
            <a:ext cx="21305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coastal terminal &amp; static storage capacity.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053328" y="2788920"/>
            <a:ext cx="201168" cy="201168"/>
          </a:xfrm>
          <a:prstGeom prst="rtTriangle">
            <a:avLst/>
          </a:prstGeom>
          <a:solidFill>
            <a:srgbClr val="F2A413"/>
          </a:solidFill>
          <a:ln/>
        </p:spPr>
      </p:sp>
      <p:sp>
        <p:nvSpPr>
          <p:cNvPr id="21" name="Shape 17"/>
          <p:cNvSpPr/>
          <p:nvPr/>
        </p:nvSpPr>
        <p:spPr>
          <a:xfrm>
            <a:off x="6309360" y="1965960"/>
            <a:ext cx="2542032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6309360" y="1965960"/>
            <a:ext cx="2542032" cy="7315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3" name="Shape 19"/>
          <p:cNvSpPr/>
          <p:nvPr/>
        </p:nvSpPr>
        <p:spPr>
          <a:xfrm>
            <a:off x="6537960" y="2194560"/>
            <a:ext cx="548640" cy="548640"/>
          </a:xfrm>
          <a:prstGeom prst="ellipse">
            <a:avLst/>
          </a:prstGeom>
          <a:solidFill>
            <a:srgbClr val="065A82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634" y="2326234"/>
            <a:ext cx="285293" cy="285293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8074152" y="21488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26" name="Text 21"/>
          <p:cNvSpPr/>
          <p:nvPr/>
        </p:nvSpPr>
        <p:spPr>
          <a:xfrm>
            <a:off x="6537960" y="2834640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Throughput</a:t>
            </a:r>
            <a:endParaRPr lang="en-US" sz="1400" dirty="0"/>
          </a:p>
        </p:txBody>
      </p:sp>
      <p:sp>
        <p:nvSpPr>
          <p:cNvPr id="27" name="Text 22"/>
          <p:cNvSpPr/>
          <p:nvPr/>
        </p:nvSpPr>
        <p:spPr>
          <a:xfrm>
            <a:off x="6537960" y="3154680"/>
            <a:ext cx="21305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Contracted handling volumes for OMCs &amp; private players.</a:t>
            </a:r>
            <a:endParaRPr lang="en-US" sz="1050" dirty="0"/>
          </a:p>
        </p:txBody>
      </p:sp>
      <p:sp>
        <p:nvSpPr>
          <p:cNvPr id="28" name="Shape 23"/>
          <p:cNvSpPr/>
          <p:nvPr/>
        </p:nvSpPr>
        <p:spPr>
          <a:xfrm>
            <a:off x="8887968" y="2788920"/>
            <a:ext cx="201168" cy="201168"/>
          </a:xfrm>
          <a:prstGeom prst="rtTriangle">
            <a:avLst/>
          </a:prstGeom>
          <a:solidFill>
            <a:srgbClr val="F2A413"/>
          </a:solidFill>
          <a:ln/>
        </p:spPr>
      </p:sp>
      <p:sp>
        <p:nvSpPr>
          <p:cNvPr id="29" name="Shape 24"/>
          <p:cNvSpPr/>
          <p:nvPr/>
        </p:nvSpPr>
        <p:spPr>
          <a:xfrm>
            <a:off x="9144000" y="1965960"/>
            <a:ext cx="2542032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9144000" y="1965960"/>
            <a:ext cx="2542032" cy="73152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1" name="Shape 26"/>
          <p:cNvSpPr/>
          <p:nvPr/>
        </p:nvSpPr>
        <p:spPr>
          <a:xfrm>
            <a:off x="9372600" y="2194560"/>
            <a:ext cx="548640" cy="548640"/>
          </a:xfrm>
          <a:prstGeom prst="ellipse">
            <a:avLst/>
          </a:prstGeom>
          <a:solidFill>
            <a:srgbClr val="065A82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4274" y="2326234"/>
            <a:ext cx="285293" cy="285293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10908792" y="214884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34" name="Text 28"/>
          <p:cNvSpPr/>
          <p:nvPr/>
        </p:nvSpPr>
        <p:spPr>
          <a:xfrm>
            <a:off x="9372600" y="2834640"/>
            <a:ext cx="20848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Distribute</a:t>
            </a:r>
            <a:endParaRPr lang="en-US" sz="1400" dirty="0"/>
          </a:p>
        </p:txBody>
      </p:sp>
      <p:sp>
        <p:nvSpPr>
          <p:cNvPr id="35" name="Text 29"/>
          <p:cNvSpPr/>
          <p:nvPr/>
        </p:nvSpPr>
        <p:spPr>
          <a:xfrm>
            <a:off x="9372600" y="3154680"/>
            <a:ext cx="21305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Bottling, last-mile logistics &amp; retail/autogas channels.</a:t>
            </a:r>
            <a:endParaRPr lang="en-US" sz="1050" dirty="0"/>
          </a:p>
        </p:txBody>
      </p:sp>
      <p:sp>
        <p:nvSpPr>
          <p:cNvPr id="36" name="Text 30"/>
          <p:cNvSpPr/>
          <p:nvPr/>
        </p:nvSpPr>
        <p:spPr>
          <a:xfrm>
            <a:off x="640080" y="4069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reportable engines</a:t>
            </a:r>
            <a:endParaRPr lang="en-US" sz="1500" dirty="0"/>
          </a:p>
        </p:txBody>
      </p:sp>
      <p:sp>
        <p:nvSpPr>
          <p:cNvPr id="37" name="Shape 31"/>
          <p:cNvSpPr/>
          <p:nvPr/>
        </p:nvSpPr>
        <p:spPr>
          <a:xfrm>
            <a:off x="640080" y="452628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065A82"/>
          </a:solidFill>
          <a:ln/>
        </p:spPr>
      </p:sp>
      <p:sp>
        <p:nvSpPr>
          <p:cNvPr id="38" name="Shape 32"/>
          <p:cNvSpPr/>
          <p:nvPr/>
        </p:nvSpPr>
        <p:spPr>
          <a:xfrm>
            <a:off x="914400" y="4754880"/>
            <a:ext cx="566928" cy="566928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3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0463" y="4890943"/>
            <a:ext cx="294803" cy="294803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1600200" y="473659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Sourcing &amp; Marketing</a:t>
            </a:r>
            <a:endParaRPr lang="en-US" sz="1500" dirty="0"/>
          </a:p>
        </p:txBody>
      </p:sp>
      <p:sp>
        <p:nvSpPr>
          <p:cNvPr id="41" name="Text 34"/>
          <p:cNvSpPr/>
          <p:nvPr/>
        </p:nvSpPr>
        <p:spPr>
          <a:xfrm>
            <a:off x="1600200" y="5102352"/>
            <a:ext cx="4160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Bulk LPG procurement and onward sale. Higher revenue, thinner unit margin, more sensitive to commodity spreads and volumes.</a:t>
            </a:r>
            <a:endParaRPr lang="en-US" sz="1150" dirty="0"/>
          </a:p>
        </p:txBody>
      </p:sp>
      <p:sp>
        <p:nvSpPr>
          <p:cNvPr id="42" name="Shape 35"/>
          <p:cNvSpPr/>
          <p:nvPr/>
        </p:nvSpPr>
        <p:spPr>
          <a:xfrm>
            <a:off x="6217920" y="4526280"/>
            <a:ext cx="5349240" cy="1600200"/>
          </a:xfrm>
          <a:prstGeom prst="roundRect">
            <a:avLst>
              <a:gd name="adj" fmla="val 4571"/>
            </a:avLst>
          </a:prstGeom>
          <a:solidFill>
            <a:srgbClr val="1C7293"/>
          </a:solidFill>
          <a:ln/>
        </p:spPr>
      </p:sp>
      <p:sp>
        <p:nvSpPr>
          <p:cNvPr id="43" name="Shape 36"/>
          <p:cNvSpPr/>
          <p:nvPr/>
        </p:nvSpPr>
        <p:spPr>
          <a:xfrm>
            <a:off x="6492240" y="4754880"/>
            <a:ext cx="566928" cy="566928"/>
          </a:xfrm>
          <a:prstGeom prst="ellipse">
            <a:avLst/>
          </a:prstGeom>
          <a:solidFill>
            <a:srgbClr val="065A82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4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8303" y="4890943"/>
            <a:ext cx="294803" cy="294803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7178040" y="473659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Logistics (Terminalling)</a:t>
            </a:r>
            <a:endParaRPr lang="en-US" sz="1500" dirty="0"/>
          </a:p>
        </p:txBody>
      </p:sp>
      <p:sp>
        <p:nvSpPr>
          <p:cNvPr id="46" name="Text 38"/>
          <p:cNvSpPr/>
          <p:nvPr/>
        </p:nvSpPr>
        <p:spPr>
          <a:xfrm>
            <a:off x="7178040" y="5102352"/>
            <a:ext cx="4160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EA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Storage, terminalling &amp; throughput fees. Capital-light, annuity-like, higher-margin — the quality core of the franchise.</a:t>
            </a:r>
            <a:endParaRPr lang="en-US" sz="1150" dirty="0"/>
          </a:p>
        </p:txBody>
      </p:sp>
      <p:sp>
        <p:nvSpPr>
          <p:cNvPr id="47" name="Text 39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48" name="Text 40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   |   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moat — scarce coastal infrastructure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new entrant cannot simply replicate Aegis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96112" y="2221992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7786" y="2353666"/>
            <a:ext cx="285293" cy="285293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96112" y="2880360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Terminal capacity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96112" y="3227832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Among the largest private LPG storage footprints in India — capacity that takes years and heavy capex to build.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425696" y="1965960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4681728" y="2221992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402" y="2353666"/>
            <a:ext cx="285293" cy="285293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681728" y="2880360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 access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681728" y="3227832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deep-water berths at key ports; coastline permits for new terminals are scarce and slow.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8211312" y="1965960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467344" y="2221992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9018" y="2353666"/>
            <a:ext cx="285293" cy="285293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467344" y="2880360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Contracted throughput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8467344" y="3227832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Long-tenor handling arrangements with oil marketing companies anchor utilisation and cash flows.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640080" y="4096512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896112" y="4352544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7786" y="4484218"/>
            <a:ext cx="285293" cy="285293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96112" y="5010912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Replacement-cost barrier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896112" y="5358384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Land, permits, marine works and storage make greenfield economics prohibitive for challengers.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4425696" y="4096512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26" name="Shape 20"/>
          <p:cNvSpPr/>
          <p:nvPr/>
        </p:nvSpPr>
        <p:spPr>
          <a:xfrm>
            <a:off x="4681728" y="4352544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3402" y="4484218"/>
            <a:ext cx="285293" cy="285293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681728" y="5010912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 density</a:t>
            </a:r>
            <a:endParaRPr lang="en-US" sz="1500" dirty="0"/>
          </a:p>
        </p:txBody>
      </p:sp>
      <p:sp>
        <p:nvSpPr>
          <p:cNvPr id="29" name="Text 22"/>
          <p:cNvSpPr/>
          <p:nvPr/>
        </p:nvSpPr>
        <p:spPr>
          <a:xfrm>
            <a:off x="4681728" y="5358384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Multi-port presence creates routing flexibility and customer switching costs.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8211312" y="4096512"/>
            <a:ext cx="3511296" cy="1874520"/>
          </a:xfrm>
          <a:prstGeom prst="roundRect">
            <a:avLst>
              <a:gd name="adj" fmla="val 3902"/>
            </a:avLst>
          </a:prstGeom>
          <a:solidFill>
            <a:srgbClr val="065A82">
              <a:alpha val="88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31" name="Shape 24"/>
          <p:cNvSpPr/>
          <p:nvPr/>
        </p:nvSpPr>
        <p:spPr>
          <a:xfrm>
            <a:off x="8467344" y="4352544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9018" y="4484218"/>
            <a:ext cx="285293" cy="285293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8467344" y="5010912"/>
            <a:ext cx="2999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Operating know-how</a:t>
            </a:r>
            <a:endParaRPr lang="en-US" sz="1500" dirty="0"/>
          </a:p>
        </p:txBody>
      </p:sp>
      <p:sp>
        <p:nvSpPr>
          <p:cNvPr id="34" name="Text 26"/>
          <p:cNvSpPr/>
          <p:nvPr/>
        </p:nvSpPr>
        <p:spPr>
          <a:xfrm>
            <a:off x="8467344" y="5358384"/>
            <a:ext cx="30540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6000"/>
              </a:lnSpc>
              <a:buNone/>
            </a:pPr>
            <a:r>
              <a:rPr lang="en-US" sz="10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Decades of safe LPG handling — a regulatory and reputational asset that compounds.</a:t>
            </a:r>
            <a:endParaRPr lang="en-US" sz="1050" dirty="0"/>
          </a:p>
        </p:txBody>
      </p:sp>
      <p:sp>
        <p:nvSpPr>
          <p:cNvPr id="35" name="Text 27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36" name="Text 28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moat   |   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profile (illustrative ranges)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5212080" cy="2788920"/>
          </a:xfrm>
          <a:prstGeom prst="roundRect">
            <a:avLst>
              <a:gd name="adj" fmla="val 2623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7373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revenue trajectory (indexed)</a:t>
            </a:r>
            <a:endParaRPr lang="en-US" sz="115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777240" y="2011680"/>
          <a:ext cx="493776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Shape 4"/>
          <p:cNvSpPr/>
          <p:nvPr/>
        </p:nvSpPr>
        <p:spPr>
          <a:xfrm>
            <a:off x="6126480" y="1600200"/>
            <a:ext cx="5440680" cy="2788920"/>
          </a:xfrm>
          <a:prstGeom prst="roundRect">
            <a:avLst>
              <a:gd name="adj" fmla="val 2623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6400800" y="17373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margin &amp; returns profile (%)</a:t>
            </a:r>
            <a:endParaRPr lang="en-US" sz="1150" dirty="0"/>
          </a:p>
        </p:txBody>
      </p:sp>
      <p:graphicFrame>
        <p:nvGraphicFramePr>
          <p:cNvPr id="9" name="Chart 1" descr=""/>
          <p:cNvGraphicFramePr/>
          <p:nvPr/>
        </p:nvGraphicFramePr>
        <p:xfrm>
          <a:off x="6172200" y="2011680"/>
          <a:ext cx="5212080" cy="2286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Shape 6"/>
          <p:cNvSpPr/>
          <p:nvPr/>
        </p:nvSpPr>
        <p:spPr>
          <a:xfrm>
            <a:off x="640080" y="4572000"/>
            <a:ext cx="2670048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640080" y="4572000"/>
            <a:ext cx="2670048" cy="6400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2" name="Text 8"/>
          <p:cNvSpPr/>
          <p:nvPr/>
        </p:nvSpPr>
        <p:spPr>
          <a:xfrm>
            <a:off x="841248" y="4681728"/>
            <a:ext cx="2304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~12–16%*</a:t>
            </a:r>
            <a:endParaRPr lang="en-US" sz="2200" dirty="0"/>
          </a:p>
        </p:txBody>
      </p:sp>
      <p:sp>
        <p:nvSpPr>
          <p:cNvPr id="13" name="Text 9"/>
          <p:cNvSpPr/>
          <p:nvPr/>
        </p:nvSpPr>
        <p:spPr>
          <a:xfrm>
            <a:off x="841248" y="513892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CAGR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3566160" y="4572000"/>
            <a:ext cx="2670048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566160" y="4572000"/>
            <a:ext cx="2670048" cy="64008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6" name="Text 12"/>
          <p:cNvSpPr/>
          <p:nvPr/>
        </p:nvSpPr>
        <p:spPr>
          <a:xfrm>
            <a:off x="3767328" y="4681728"/>
            <a:ext cx="2304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40–50%*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767328" y="513892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 EBITDA</a:t>
            </a:r>
            <a:endParaRPr lang="en-US" sz="1050" dirty="0"/>
          </a:p>
        </p:txBody>
      </p:sp>
      <p:sp>
        <p:nvSpPr>
          <p:cNvPr id="18" name="Shape 14"/>
          <p:cNvSpPr/>
          <p:nvPr/>
        </p:nvSpPr>
        <p:spPr>
          <a:xfrm>
            <a:off x="6492240" y="4572000"/>
            <a:ext cx="2670048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492240" y="4572000"/>
            <a:ext cx="2670048" cy="64008"/>
          </a:xfrm>
          <a:prstGeom prst="rect">
            <a:avLst/>
          </a:prstGeom>
          <a:solidFill>
            <a:srgbClr val="2E8B6E"/>
          </a:solidFill>
          <a:ln/>
        </p:spPr>
      </p:sp>
      <p:sp>
        <p:nvSpPr>
          <p:cNvPr id="20" name="Text 16"/>
          <p:cNvSpPr/>
          <p:nvPr/>
        </p:nvSpPr>
        <p:spPr>
          <a:xfrm>
            <a:off x="6693408" y="4681728"/>
            <a:ext cx="2304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8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20–25%*</a:t>
            </a:r>
            <a:endParaRPr lang="en-US" sz="2200" dirty="0"/>
          </a:p>
        </p:txBody>
      </p:sp>
      <p:sp>
        <p:nvSpPr>
          <p:cNvPr id="21" name="Text 17"/>
          <p:cNvSpPr/>
          <p:nvPr/>
        </p:nvSpPr>
        <p:spPr>
          <a:xfrm>
            <a:off x="6693408" y="513892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EBITDA</a:t>
            </a:r>
            <a:endParaRPr lang="en-US" sz="1050" dirty="0"/>
          </a:p>
        </p:txBody>
      </p:sp>
      <p:sp>
        <p:nvSpPr>
          <p:cNvPr id="22" name="Shape 18"/>
          <p:cNvSpPr/>
          <p:nvPr/>
        </p:nvSpPr>
        <p:spPr>
          <a:xfrm>
            <a:off x="9418320" y="4572000"/>
            <a:ext cx="2670048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9418320" y="4572000"/>
            <a:ext cx="2670048" cy="64008"/>
          </a:xfrm>
          <a:prstGeom prst="rect">
            <a:avLst/>
          </a:prstGeom>
          <a:solidFill>
            <a:srgbClr val="F2A413"/>
          </a:solidFill>
          <a:ln/>
        </p:spPr>
      </p:sp>
      <p:sp>
        <p:nvSpPr>
          <p:cNvPr id="24" name="Text 20"/>
          <p:cNvSpPr/>
          <p:nvPr/>
        </p:nvSpPr>
        <p:spPr>
          <a:xfrm>
            <a:off x="9619488" y="4681728"/>
            <a:ext cx="230428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A4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15%+*</a:t>
            </a:r>
            <a:endParaRPr lang="en-US" sz="2200" dirty="0"/>
          </a:p>
        </p:txBody>
      </p:sp>
      <p:sp>
        <p:nvSpPr>
          <p:cNvPr id="25" name="Text 21"/>
          <p:cNvSpPr/>
          <p:nvPr/>
        </p:nvSpPr>
        <p:spPr>
          <a:xfrm>
            <a:off x="9619488" y="5138928"/>
            <a:ext cx="23042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ROCE</a:t>
            </a:r>
            <a:endParaRPr lang="en-US" sz="1050" dirty="0"/>
          </a:p>
        </p:txBody>
      </p:sp>
      <p:sp>
        <p:nvSpPr>
          <p:cNvPr id="26" name="Shape 22"/>
          <p:cNvSpPr/>
          <p:nvPr/>
        </p:nvSpPr>
        <p:spPr>
          <a:xfrm>
            <a:off x="640080" y="5806440"/>
            <a:ext cx="10911535" cy="566928"/>
          </a:xfrm>
          <a:prstGeom prst="roundRect">
            <a:avLst>
              <a:gd name="adj" fmla="val 9677"/>
            </a:avLst>
          </a:prstGeom>
          <a:solidFill>
            <a:srgbClr val="FBE9CC"/>
          </a:solidFill>
          <a:ln w="12700">
            <a:solidFill>
              <a:srgbClr val="F2A413"/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804672" y="5907024"/>
            <a:ext cx="365760" cy="36576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8" name="Image 0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454" y="5994806"/>
            <a:ext cx="190195" cy="190195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1280160" y="5806440"/>
            <a:ext cx="10088575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000" b="1" dirty="0">
                <a:solidFill>
                  <a:srgbClr val="7A5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figures — verify against latest annual report.  </a:t>
            </a:r>
            <a:pPr indent="0" marL="0">
              <a:lnSpc>
                <a:spcPct val="95000"/>
              </a:lnSpc>
              <a:buNone/>
            </a:pPr>
            <a:r>
              <a:rPr lang="en-US" sz="1000" dirty="0">
                <a:solidFill>
                  <a:srgbClr val="7A54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revenue, margin and return values shown are indicative ranges for demonstration only and should be reconciled to Aegis Logistics' filed financial statements before use.</a:t>
            </a:r>
            <a:endParaRPr lang="en-US" sz="1000" dirty="0"/>
          </a:p>
        </p:txBody>
      </p:sp>
      <p:sp>
        <p:nvSpPr>
          <p:cNvPr id="30" name="Text 25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31" name="Text 26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profile   |   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Valuation &amp; global peer comparison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444752"/>
            <a:ext cx="109115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Benchmarked against listed terminal &amp; midstream infrastructure operators</a:t>
            </a:r>
            <a:endParaRPr lang="en-US" sz="135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920240"/>
          <a:ext cx="10911535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3749040"/>
                <a:gridCol w="1554480"/>
                <a:gridCol w="1737360"/>
                <a:gridCol w="1581912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Company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9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Business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9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Region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9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EV/EBITDA*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95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Profile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295C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065A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Aegis Logistics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LPG import, storage &amp; logistics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~12–16x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Growth + scarce assets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Royal Vopak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Independent tank storage terminals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Global / NL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~8–11x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Mature, global network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Kinder Morgan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Midstream pipelines &amp; terminals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~9–11x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Yield, large-cap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i="1" dirty="0">
                          <a:solidFill>
                            <a:srgbClr val="1C729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Aegis (peer-implied)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i="1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 peer multiple to Aegis EBITDA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derive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220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Cross-check on output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6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640080" y="4572000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*Illustrative multiple ranges for demonstration — not investment advice. Verify against current market data.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40080" y="4983480"/>
            <a:ext cx="676656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  <a:effectLst>
            <a:outerShdw sx="100000" sy="100000" kx="0" ky="0" algn="bl" rotWithShape="0" blurRad="88900" dist="25400" dir="8100000">
              <a:srgbClr val="0B2540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914400" y="5093208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Aegis can warrant a premium to global peers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914400" y="5440680"/>
            <a:ext cx="6400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volume growth</a:t>
            </a:r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a structurally short Indian market, </a:t>
            </a:r>
            <a:pPr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scarcer assets</a:t>
            </a:r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(limited coastal terminal sites), and </a:t>
            </a:r>
            <a:pPr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 optionality</a:t>
            </a:r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support a higher multiple than mature, ex-growth Western operators.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7635240" y="4983480"/>
            <a:ext cx="3931920" cy="1371600"/>
          </a:xfrm>
          <a:prstGeom prst="roundRect">
            <a:avLst>
              <a:gd name="adj" fmla="val 5333"/>
            </a:avLst>
          </a:prstGeom>
          <a:solidFill>
            <a:srgbClr val="21295C"/>
          </a:solidFill>
          <a:ln/>
        </p:spPr>
      </p:sp>
      <p:sp>
        <p:nvSpPr>
          <p:cNvPr id="11" name="Text 8"/>
          <p:cNvSpPr/>
          <p:nvPr/>
        </p:nvSpPr>
        <p:spPr>
          <a:xfrm>
            <a:off x="7863840" y="5093208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Triangulated approach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863840" y="544068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EV/EBITDA peer multiple</a:t>
            </a:r>
            <a:endParaRPr lang="en-US" sz="1100" dirty="0"/>
          </a:p>
          <a:p>
            <a:pPr marL="342900" indent="-3429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DCF on contracted throughput</a:t>
            </a:r>
            <a:endParaRPr lang="en-US" sz="1100" dirty="0"/>
          </a:p>
          <a:p>
            <a:pPr marL="342900" indent="-3429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Replacement-cost floor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Valuation &amp; peers   |   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115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220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Risks &amp; catalysts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1600200"/>
            <a:ext cx="5349240" cy="4343400"/>
          </a:xfrm>
          <a:prstGeom prst="roundRect">
            <a:avLst>
              <a:gd name="adj" fmla="val 1684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600200"/>
            <a:ext cx="5349240" cy="548640"/>
          </a:xfrm>
          <a:prstGeom prst="rect">
            <a:avLst/>
          </a:prstGeom>
          <a:solidFill>
            <a:srgbClr val="C0432F"/>
          </a:solidFill>
          <a:ln/>
        </p:spPr>
      </p:sp>
      <p:sp>
        <p:nvSpPr>
          <p:cNvPr id="6" name="Shape 4"/>
          <p:cNvSpPr/>
          <p:nvPr/>
        </p:nvSpPr>
        <p:spPr>
          <a:xfrm>
            <a:off x="868680" y="1691640"/>
            <a:ext cx="365760" cy="365760"/>
          </a:xfrm>
          <a:prstGeom prst="ellipse">
            <a:avLst/>
          </a:prstGeom>
          <a:solidFill>
            <a:srgbClr val="C0432F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6462" y="1779422"/>
            <a:ext cx="190195" cy="19019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1600200"/>
            <a:ext cx="4389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risks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932688" y="2386584"/>
            <a:ext cx="128016" cy="128016"/>
          </a:xfrm>
          <a:prstGeom prst="ellipse">
            <a:avLst/>
          </a:prstGeom>
          <a:solidFill>
            <a:srgbClr val="C0432F"/>
          </a:solidFill>
          <a:ln/>
        </p:spPr>
      </p:sp>
      <p:sp>
        <p:nvSpPr>
          <p:cNvPr id="10" name="Text 7"/>
          <p:cNvSpPr/>
          <p:nvPr/>
        </p:nvSpPr>
        <p:spPr>
          <a:xfrm>
            <a:off x="1188720" y="2276856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Commodity &amp; spread volatility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Sourcing margins move with global LPG prices and freight.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932688" y="3081528"/>
            <a:ext cx="128016" cy="128016"/>
          </a:xfrm>
          <a:prstGeom prst="ellipse">
            <a:avLst/>
          </a:prstGeom>
          <a:solidFill>
            <a:srgbClr val="C0432F"/>
          </a:solidFill>
          <a:ln/>
        </p:spPr>
      </p:sp>
      <p:sp>
        <p:nvSpPr>
          <p:cNvPr id="12" name="Text 9"/>
          <p:cNvSpPr/>
          <p:nvPr/>
        </p:nvSpPr>
        <p:spPr>
          <a:xfrm>
            <a:off x="1188720" y="2971800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/ policy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Subsidy regime, port tariffs and energy-transition policy shifts.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932688" y="3776472"/>
            <a:ext cx="128016" cy="128016"/>
          </a:xfrm>
          <a:prstGeom prst="ellipse">
            <a:avLst/>
          </a:prstGeom>
          <a:solidFill>
            <a:srgbClr val="C0432F"/>
          </a:solidFill>
          <a:ln/>
        </p:spPr>
      </p:sp>
      <p:sp>
        <p:nvSpPr>
          <p:cNvPr id="14" name="Text 11"/>
          <p:cNvSpPr/>
          <p:nvPr/>
        </p:nvSpPr>
        <p:spPr>
          <a:xfrm>
            <a:off x="1188720" y="3666744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concentration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Reliance on a few large oil marketing companies for throughput.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932688" y="4471416"/>
            <a:ext cx="128016" cy="128016"/>
          </a:xfrm>
          <a:prstGeom prst="ellipse">
            <a:avLst/>
          </a:prstGeom>
          <a:solidFill>
            <a:srgbClr val="C0432F"/>
          </a:solidFill>
          <a:ln/>
        </p:spPr>
      </p:sp>
      <p:sp>
        <p:nvSpPr>
          <p:cNvPr id="16" name="Text 13"/>
          <p:cNvSpPr/>
          <p:nvPr/>
        </p:nvSpPr>
        <p:spPr>
          <a:xfrm>
            <a:off x="1188720" y="4361688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Capex &amp; execution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terminal projects carry build and ramp-up risk.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932688" y="5166360"/>
            <a:ext cx="128016" cy="128016"/>
          </a:xfrm>
          <a:prstGeom prst="ellipse">
            <a:avLst/>
          </a:prstGeom>
          <a:solidFill>
            <a:srgbClr val="C0432F"/>
          </a:solidFill>
          <a:ln/>
        </p:spPr>
      </p:sp>
      <p:sp>
        <p:nvSpPr>
          <p:cNvPr id="18" name="Text 15"/>
          <p:cNvSpPr/>
          <p:nvPr/>
        </p:nvSpPr>
        <p:spPr>
          <a:xfrm>
            <a:off x="1188720" y="5056632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transition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Long-run substitution toward electrification of cooking.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6217920" y="1600200"/>
            <a:ext cx="5349240" cy="4343400"/>
          </a:xfrm>
          <a:prstGeom prst="roundRect">
            <a:avLst>
              <a:gd name="adj" fmla="val 1684"/>
            </a:avLst>
          </a:prstGeom>
          <a:solidFill>
            <a:srgbClr val="FFFFFF"/>
          </a:solidFill>
          <a:ln w="12700">
            <a:solidFill>
              <a:srgbClr val="DCE6F0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6217920" y="1600200"/>
            <a:ext cx="5349240" cy="548640"/>
          </a:xfrm>
          <a:prstGeom prst="rect">
            <a:avLst/>
          </a:prstGeom>
          <a:solidFill>
            <a:srgbClr val="2E8B6E"/>
          </a:solidFill>
          <a:ln/>
        </p:spPr>
      </p:sp>
      <p:sp>
        <p:nvSpPr>
          <p:cNvPr id="21" name="Shape 18"/>
          <p:cNvSpPr/>
          <p:nvPr/>
        </p:nvSpPr>
        <p:spPr>
          <a:xfrm>
            <a:off x="6446520" y="1691640"/>
            <a:ext cx="365760" cy="365760"/>
          </a:xfrm>
          <a:prstGeom prst="ellipse">
            <a:avLst/>
          </a:prstGeom>
          <a:solidFill>
            <a:srgbClr val="2E8B6E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302" y="1779422"/>
            <a:ext cx="190195" cy="190195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6903720" y="1600200"/>
            <a:ext cx="4389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Catalysts</a:t>
            </a:r>
            <a:endParaRPr lang="en-US" sz="1700" dirty="0"/>
          </a:p>
        </p:txBody>
      </p:sp>
      <p:sp>
        <p:nvSpPr>
          <p:cNvPr id="24" name="Shape 20"/>
          <p:cNvSpPr/>
          <p:nvPr/>
        </p:nvSpPr>
        <p:spPr>
          <a:xfrm>
            <a:off x="6510528" y="2386584"/>
            <a:ext cx="128016" cy="128016"/>
          </a:xfrm>
          <a:prstGeom prst="ellipse">
            <a:avLst/>
          </a:prstGeom>
          <a:solidFill>
            <a:srgbClr val="2E8B6E"/>
          </a:solidFill>
          <a:ln/>
        </p:spPr>
      </p:sp>
      <p:sp>
        <p:nvSpPr>
          <p:cNvPr id="25" name="Text 21"/>
          <p:cNvSpPr/>
          <p:nvPr/>
        </p:nvSpPr>
        <p:spPr>
          <a:xfrm>
            <a:off x="6766560" y="2276856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expansion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/ expanded terminals lifting contracted throughput.</a:t>
            </a:r>
            <a:endParaRPr lang="en-US" sz="1150" dirty="0"/>
          </a:p>
        </p:txBody>
      </p:sp>
      <p:sp>
        <p:nvSpPr>
          <p:cNvPr id="26" name="Shape 22"/>
          <p:cNvSpPr/>
          <p:nvPr/>
        </p:nvSpPr>
        <p:spPr>
          <a:xfrm>
            <a:off x="6510528" y="3081528"/>
            <a:ext cx="128016" cy="128016"/>
          </a:xfrm>
          <a:prstGeom prst="ellipse">
            <a:avLst/>
          </a:prstGeom>
          <a:solidFill>
            <a:srgbClr val="2E8B6E"/>
          </a:solidFill>
          <a:ln/>
        </p:spPr>
      </p:sp>
      <p:sp>
        <p:nvSpPr>
          <p:cNvPr id="27" name="Text 23"/>
          <p:cNvSpPr/>
          <p:nvPr/>
        </p:nvSpPr>
        <p:spPr>
          <a:xfrm>
            <a:off x="6766560" y="2971800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import dependence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demand-supply gap feeding volume growth.</a:t>
            </a:r>
            <a:endParaRPr lang="en-US" sz="1150" dirty="0"/>
          </a:p>
        </p:txBody>
      </p:sp>
      <p:sp>
        <p:nvSpPr>
          <p:cNvPr id="28" name="Shape 24"/>
          <p:cNvSpPr/>
          <p:nvPr/>
        </p:nvSpPr>
        <p:spPr>
          <a:xfrm>
            <a:off x="6510528" y="3776472"/>
            <a:ext cx="128016" cy="128016"/>
          </a:xfrm>
          <a:prstGeom prst="ellipse">
            <a:avLst/>
          </a:prstGeom>
          <a:solidFill>
            <a:srgbClr val="2E8B6E"/>
          </a:solidFill>
          <a:ln/>
        </p:spPr>
      </p:sp>
      <p:sp>
        <p:nvSpPr>
          <p:cNvPr id="29" name="Text 25"/>
          <p:cNvSpPr/>
          <p:nvPr/>
        </p:nvSpPr>
        <p:spPr>
          <a:xfrm>
            <a:off x="6766560" y="3666744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scale-up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Autogas, bottling and retail extending the fee base.</a:t>
            </a:r>
            <a:endParaRPr lang="en-US" sz="1150" dirty="0"/>
          </a:p>
        </p:txBody>
      </p:sp>
      <p:sp>
        <p:nvSpPr>
          <p:cNvPr id="30" name="Shape 26"/>
          <p:cNvSpPr/>
          <p:nvPr/>
        </p:nvSpPr>
        <p:spPr>
          <a:xfrm>
            <a:off x="6510528" y="4471416"/>
            <a:ext cx="128016" cy="128016"/>
          </a:xfrm>
          <a:prstGeom prst="ellipse">
            <a:avLst/>
          </a:prstGeom>
          <a:solidFill>
            <a:srgbClr val="2E8B6E"/>
          </a:solidFill>
          <a:ln/>
        </p:spPr>
      </p:sp>
      <p:sp>
        <p:nvSpPr>
          <p:cNvPr id="31" name="Text 27"/>
          <p:cNvSpPr/>
          <p:nvPr/>
        </p:nvSpPr>
        <p:spPr>
          <a:xfrm>
            <a:off x="6766560" y="4361688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Clean-fuel optionality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Ammonia / new-energy terminalling as future growth vector.</a:t>
            </a:r>
            <a:endParaRPr lang="en-US" sz="1150" dirty="0"/>
          </a:p>
        </p:txBody>
      </p:sp>
      <p:sp>
        <p:nvSpPr>
          <p:cNvPr id="32" name="Shape 28"/>
          <p:cNvSpPr/>
          <p:nvPr/>
        </p:nvSpPr>
        <p:spPr>
          <a:xfrm>
            <a:off x="6510528" y="5166360"/>
            <a:ext cx="128016" cy="128016"/>
          </a:xfrm>
          <a:prstGeom prst="ellipse">
            <a:avLst/>
          </a:prstGeom>
          <a:solidFill>
            <a:srgbClr val="2E8B6E"/>
          </a:solidFill>
          <a:ln/>
        </p:spPr>
      </p:sp>
      <p:sp>
        <p:nvSpPr>
          <p:cNvPr id="33" name="Text 29"/>
          <p:cNvSpPr/>
          <p:nvPr/>
        </p:nvSpPr>
        <p:spPr>
          <a:xfrm>
            <a:off x="6766560" y="5056632"/>
            <a:ext cx="4617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97000"/>
              </a:lnSpc>
              <a:buNone/>
            </a:pPr>
            <a:r>
              <a:rPr lang="en-US" sz="1150" b="1" dirty="0">
                <a:solidFill>
                  <a:srgbClr val="1220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leverage  —  </a:t>
            </a:r>
            <a:pPr indent="0" marL="0">
              <a:lnSpc>
                <a:spcPct val="97000"/>
              </a:lnSpc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 growth on a fixed asset base lifts margins.</a:t>
            </a:r>
            <a:endParaRPr lang="en-US" sz="1150" dirty="0"/>
          </a:p>
        </p:txBody>
      </p:sp>
      <p:sp>
        <p:nvSpPr>
          <p:cNvPr id="34" name="Text 30"/>
          <p:cNvSpPr/>
          <p:nvPr/>
        </p:nvSpPr>
        <p:spPr>
          <a:xfrm>
            <a:off x="640080" y="647395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MNB Research  ·  Aegis Logistics Investment Thesis</a:t>
            </a:r>
            <a:endParaRPr lang="en-US" sz="850" dirty="0"/>
          </a:p>
        </p:txBody>
      </p:sp>
      <p:sp>
        <p:nvSpPr>
          <p:cNvPr id="35" name="Text 31"/>
          <p:cNvSpPr/>
          <p:nvPr/>
        </p:nvSpPr>
        <p:spPr>
          <a:xfrm>
            <a:off x="7711135" y="647395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catalysts   |   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023360"/>
            <a:ext cx="12191695" cy="2834640"/>
          </a:xfrm>
          <a:prstGeom prst="rect">
            <a:avLst/>
          </a:prstGeom>
          <a:solidFill>
            <a:srgbClr val="065A82">
              <a:alpha val="6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645920" y="3657600"/>
            <a:ext cx="4572000" cy="4572000"/>
          </a:xfrm>
          <a:prstGeom prst="ellipse">
            <a:avLst/>
          </a:prstGeom>
          <a:solidFill>
            <a:srgbClr val="1C7293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9692640" y="-1371600"/>
            <a:ext cx="4206240" cy="4206240"/>
          </a:xfrm>
          <a:prstGeom prst="ellipse">
            <a:avLst/>
          </a:prstGeom>
          <a:solidFill>
            <a:srgbClr val="1C7293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105156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Initiate at BUY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2011680"/>
            <a:ext cx="10241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Aegis Logistics offers exposure to a structural Indian energy theme through scarce, contracted, replacement-cost-protected infrastructure — the kind of toll-like asset base that compounds quietly over cycles.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3246120"/>
            <a:ext cx="3456432" cy="1691640"/>
          </a:xfrm>
          <a:prstGeom prst="roundRect">
            <a:avLst>
              <a:gd name="adj" fmla="val 4324"/>
            </a:avLst>
          </a:prstGeom>
          <a:solidFill>
            <a:srgbClr val="065A82">
              <a:alpha val="90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96112" y="3474720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7786" y="3606394"/>
            <a:ext cx="285293" cy="285293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600200" y="34930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896112" y="416052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Scarce coastal terminals; high replacement-cost moat.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4544568" y="3246120"/>
            <a:ext cx="3456432" cy="1691640"/>
          </a:xfrm>
          <a:prstGeom prst="roundRect">
            <a:avLst>
              <a:gd name="adj" fmla="val 4324"/>
            </a:avLst>
          </a:prstGeom>
          <a:solidFill>
            <a:srgbClr val="065A82">
              <a:alpha val="90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800600" y="3474720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274" y="3606394"/>
            <a:ext cx="285293" cy="285293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504688" y="34930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</a:t>
            </a:r>
            <a:endParaRPr lang="en-US" sz="1800" dirty="0"/>
          </a:p>
        </p:txBody>
      </p:sp>
      <p:sp>
        <p:nvSpPr>
          <p:cNvPr id="17" name="Text 13"/>
          <p:cNvSpPr/>
          <p:nvPr/>
        </p:nvSpPr>
        <p:spPr>
          <a:xfrm>
            <a:off x="4800600" y="416052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dependence + capacity expansion drive throughput.</a:t>
            </a:r>
            <a:endParaRPr lang="en-US" sz="1150" dirty="0"/>
          </a:p>
        </p:txBody>
      </p:sp>
      <p:sp>
        <p:nvSpPr>
          <p:cNvPr id="18" name="Shape 14"/>
          <p:cNvSpPr/>
          <p:nvPr/>
        </p:nvSpPr>
        <p:spPr>
          <a:xfrm>
            <a:off x="8449056" y="3246120"/>
            <a:ext cx="3456432" cy="1691640"/>
          </a:xfrm>
          <a:prstGeom prst="roundRect">
            <a:avLst>
              <a:gd name="adj" fmla="val 4324"/>
            </a:avLst>
          </a:prstGeom>
          <a:solidFill>
            <a:srgbClr val="065A82">
              <a:alpha val="90000"/>
            </a:srgbClr>
          </a:solidFill>
          <a:ln w="12700">
            <a:solidFill>
              <a:srgbClr val="3A6E8F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705088" y="3474720"/>
            <a:ext cx="548640" cy="548640"/>
          </a:xfrm>
          <a:prstGeom prst="ellipse">
            <a:avLst/>
          </a:prstGeom>
          <a:solidFill>
            <a:srgbClr val="F2A413"/>
          </a:solidFill>
          <a:ln/>
          <a:effectLst>
            <a:outerShdw sx="100000" sy="100000" kx="0" ky="0" algn="bl" rotWithShape="0" blurRad="63500" dist="25400" dir="8100000">
              <a:srgbClr val="000000">
                <a:alpha val="18000"/>
              </a:srgbClr>
            </a:outerShdw>
          </a:effectLst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6762" y="3606394"/>
            <a:ext cx="285293" cy="285293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9409176" y="3493008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8705088" y="416052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C9DB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to ex-growth global peers is defensible.</a:t>
            </a:r>
            <a:endParaRPr lang="en-US" sz="1150" dirty="0"/>
          </a:p>
        </p:txBody>
      </p:sp>
      <p:sp>
        <p:nvSpPr>
          <p:cNvPr id="23" name="Shape 18"/>
          <p:cNvSpPr/>
          <p:nvPr/>
        </p:nvSpPr>
        <p:spPr>
          <a:xfrm>
            <a:off x="640080" y="5212080"/>
            <a:ext cx="2926080" cy="822960"/>
          </a:xfrm>
          <a:prstGeom prst="roundRect">
            <a:avLst>
              <a:gd name="adj" fmla="val 11111"/>
            </a:avLst>
          </a:prstGeom>
          <a:solidFill>
            <a:srgbClr val="F2A413"/>
          </a:solidFill>
          <a:ln/>
        </p:spPr>
      </p:sp>
      <p:sp>
        <p:nvSpPr>
          <p:cNvPr id="24" name="Text 19"/>
          <p:cNvSpPr/>
          <p:nvPr/>
        </p:nvSpPr>
        <p:spPr>
          <a:xfrm>
            <a:off x="640080" y="521208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A2A0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RATING  </a:t>
            </a:r>
            <a:pPr algn="ctr" indent="0" marL="0">
              <a:buNone/>
            </a:pPr>
            <a:r>
              <a:rPr lang="en-US" sz="2400" b="1" dirty="0">
                <a:solidFill>
                  <a:srgbClr val="3A2A0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</a:t>
            </a:r>
            <a:endParaRPr lang="en-US" sz="1100" dirty="0"/>
          </a:p>
        </p:txBody>
      </p:sp>
      <p:sp>
        <p:nvSpPr>
          <p:cNvPr id="25" name="Text 20"/>
          <p:cNvSpPr/>
          <p:nvPr/>
        </p:nvSpPr>
        <p:spPr>
          <a:xfrm>
            <a:off x="3794760" y="52120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 3–5 years  ·  Coverage initiation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640080" y="6400800"/>
            <a:ext cx="109115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MNB Research  ·  Illustrative research piece — figures are indicative ranges; verify against latest annual report. Not investment advice.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MNB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Aegis Logistics — Investment Thesis</dc:title>
  <dc:subject>PptxGenJS Presentation</dc:subject>
  <dc:creator>MNB Research</dc:creator>
  <cp:lastModifiedBy>MNB Research</cp:lastModifiedBy>
  <cp:revision>1</cp:revision>
  <dcterms:created xsi:type="dcterms:W3CDTF">2026-06-22T11:45:18Z</dcterms:created>
  <dcterms:modified xsi:type="dcterms:W3CDTF">2026-06-22T11:45:18Z</dcterms:modified>
</cp:coreProperties>
</file>